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Noto Sans TC"/>
      <p:regular r:id="rId19"/>
      <p:bold r:id="rId20"/>
    </p:embeddedFont>
    <p:embeddedFont>
      <p:font typeface="Sor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TC-bold.fntdata"/><Relationship Id="rId11" Type="http://schemas.openxmlformats.org/officeDocument/2006/relationships/slide" Target="slides/slide7.xml"/><Relationship Id="rId22" Type="http://schemas.openxmlformats.org/officeDocument/2006/relationships/font" Target="fonts/Sora-bold.fntdata"/><Relationship Id="rId10" Type="http://schemas.openxmlformats.org/officeDocument/2006/relationships/slide" Target="slides/slide6.xml"/><Relationship Id="rId21" Type="http://schemas.openxmlformats.org/officeDocument/2006/relationships/font" Target="fonts/Sora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NotoSansT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900b3750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9900b3750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9900b3750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900b37504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900b37504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9900b37504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900b37504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900b37504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9900b37504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900b37504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900b37504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9900b37504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03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Relationship Id="rId9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46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54.png"/><Relationship Id="rId7" Type="http://schemas.openxmlformats.org/officeDocument/2006/relationships/image" Target="../media/image42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78926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Guía de Estilo: Proyecto VendemosTuCoche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254698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Una presentación formal y profesional de los estándares de diseño y desarrollo para nuestro sitio web de compra y venta de vehículos.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790" y="3527941"/>
            <a:ext cx="7556421" cy="807958"/>
          </a:xfrm>
          <a:prstGeom prst="roundRect">
            <a:avLst>
              <a:gd fmla="val 4211" name="adj"/>
            </a:avLst>
          </a:prstGeom>
          <a:solidFill>
            <a:srgbClr val="97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1020604" y="37547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Maquetación</a:t>
            </a:r>
            <a:endParaRPr b="0" i="0" sz="2200" u="none" cap="none" strike="noStrike"/>
          </a:p>
        </p:txBody>
      </p:sp>
      <p:sp>
        <p:nvSpPr>
          <p:cNvPr id="61" name="Google Shape;61;p13"/>
          <p:cNvSpPr/>
          <p:nvPr/>
        </p:nvSpPr>
        <p:spPr>
          <a:xfrm>
            <a:off x="793790" y="4562713"/>
            <a:ext cx="7556421" cy="807958"/>
          </a:xfrm>
          <a:prstGeom prst="roundRect">
            <a:avLst>
              <a:gd fmla="val 4211" name="adj"/>
            </a:avLst>
          </a:prstGeom>
          <a:solidFill>
            <a:srgbClr val="97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1020604" y="47895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Colores</a:t>
            </a:r>
            <a:endParaRPr b="0" i="0" sz="2200" u="none" cap="none" strike="noStrike"/>
          </a:p>
        </p:txBody>
      </p:sp>
      <p:sp>
        <p:nvSpPr>
          <p:cNvPr id="63" name="Google Shape;63;p13"/>
          <p:cNvSpPr/>
          <p:nvPr/>
        </p:nvSpPr>
        <p:spPr>
          <a:xfrm>
            <a:off x="793790" y="5597485"/>
            <a:ext cx="7556421" cy="807958"/>
          </a:xfrm>
          <a:prstGeom prst="roundRect">
            <a:avLst>
              <a:gd fmla="val 4211" name="adj"/>
            </a:avLst>
          </a:prstGeom>
          <a:solidFill>
            <a:srgbClr val="97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1020604" y="58242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Tipografía</a:t>
            </a:r>
            <a:endParaRPr b="0" i="0" sz="220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793790" y="6632258"/>
            <a:ext cx="7556421" cy="807958"/>
          </a:xfrm>
          <a:prstGeom prst="roundRect">
            <a:avLst>
              <a:gd fmla="val 4211" name="adj"/>
            </a:avLst>
          </a:prstGeom>
          <a:solidFill>
            <a:srgbClr val="97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1020604" y="68590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Adaptabilidad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/>
        </p:nvSpPr>
        <p:spPr>
          <a:xfrm>
            <a:off x="422175" y="2155201"/>
            <a:ext cx="5559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INICIO (index.html)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├── Hero principal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│    └── Presentación y mensaje de bienvenida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├── Servicios destacados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│    ├── Publica tu coche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│    ├── Vende tu coche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│    └── Compra con confianza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├── Opiniones de clientes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│    └── Testimonios con foto y comentario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└── Pie de página (Footer)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     ├── Soporte (Email, Teléfono)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     ├── Redes sociales (Facebook, Instagram, LinkedIn, X)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     └── Información legal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5854050" y="2155193"/>
            <a:ext cx="3395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SERVICIOS (servicios.html)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├── Por qué elegirnos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└── Lista de beneficios (con iconos de check)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├── Servicios detallados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├── Vende tu coche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├── Publica tu coche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└── Compra con confianza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├── Llamado a la acción (CTA)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└── Botón “Comienza ahora”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└── Pie de página (igual al de inicio)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9790125" y="2155201"/>
            <a:ext cx="4419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CONTACTO (contacto.html)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├── Hero de contacto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└── Título “Estamos aquí para ti”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├── Formulario de contacto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├── Campo nombre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├── Campo correo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├── Campo mensaje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└── Botón “Enviar”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├── Información adicional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├── Teléfono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├── Correo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└── Horario de atención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├── Localización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 └── Mapa embebido (iframe o imagen)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└── Pie de página (igual al resto)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7495" y="7630836"/>
            <a:ext cx="2162905" cy="5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/>
          <p:nvPr/>
        </p:nvSpPr>
        <p:spPr>
          <a:xfrm>
            <a:off x="424577" y="333613"/>
            <a:ext cx="59355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350"/>
              <a:buFont typeface="Sora"/>
              <a:buNone/>
            </a:pPr>
            <a:r>
              <a:rPr b="0" i="0" lang="en-US" sz="23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Mapa de Navegación: </a:t>
            </a:r>
            <a:r>
              <a:rPr lang="en-US" sz="2350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Más especifico</a:t>
            </a:r>
            <a:endParaRPr b="0" i="0" sz="23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/>
          <p:nvPr/>
        </p:nvSpPr>
        <p:spPr>
          <a:xfrm>
            <a:off x="718899" y="564833"/>
            <a:ext cx="8648224" cy="641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000"/>
              <a:buFont typeface="Sora"/>
              <a:buNone/>
            </a:pPr>
            <a:r>
              <a:rPr b="0" i="0" lang="en-US" sz="40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Iconografía: Sencillez y Cohesión</a:t>
            </a:r>
            <a:endParaRPr b="0" i="0" sz="4000" u="none" cap="none" strike="noStrike"/>
          </a:p>
        </p:txBody>
      </p:sp>
      <p:sp>
        <p:nvSpPr>
          <p:cNvPr id="236" name="Google Shape;236;p23"/>
          <p:cNvSpPr/>
          <p:nvPr/>
        </p:nvSpPr>
        <p:spPr>
          <a:xfrm>
            <a:off x="718899" y="1514713"/>
            <a:ext cx="13192601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Los iconos son claros, sencillos y mayoritariamente monocromáticos para integrarse con la paleta de colores. Se evitan tamaños intermedios raros.</a:t>
            </a:r>
            <a:endParaRPr b="0" i="0" sz="1600" u="none" cap="none" strike="noStrike"/>
          </a:p>
        </p:txBody>
      </p:sp>
      <p:pic>
        <p:nvPicPr>
          <p:cNvPr descr="preencoded.png" id="237" name="Google Shape;2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899" y="2402919"/>
            <a:ext cx="616148" cy="6161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/>
          <p:nvPr/>
        </p:nvSpPr>
        <p:spPr>
          <a:xfrm>
            <a:off x="1591747" y="2576155"/>
            <a:ext cx="2567583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Iconos Sociales</a:t>
            </a:r>
            <a:endParaRPr b="0" i="0" sz="2000" u="none" cap="none" strike="noStrike"/>
          </a:p>
        </p:txBody>
      </p:sp>
      <p:sp>
        <p:nvSpPr>
          <p:cNvPr id="239" name="Google Shape;239;p23"/>
          <p:cNvSpPr/>
          <p:nvPr/>
        </p:nvSpPr>
        <p:spPr>
          <a:xfrm>
            <a:off x="1591747" y="3020378"/>
            <a:ext cx="3353514" cy="98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SVG monocromo (~24x24 px) en el pie de página (Facebook, Instagram, LinkedIn, X).</a:t>
            </a:r>
            <a:endParaRPr b="0" i="0" sz="1600" u="none" cap="none" strike="noStrike"/>
          </a:p>
        </p:txBody>
      </p:sp>
      <p:pic>
        <p:nvPicPr>
          <p:cNvPr descr="preencoded.png" id="240" name="Google Shape;24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1747" y="4237196"/>
            <a:ext cx="775930" cy="2582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1960" y="2402919"/>
            <a:ext cx="616148" cy="61614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/>
          <p:nvPr/>
        </p:nvSpPr>
        <p:spPr>
          <a:xfrm>
            <a:off x="6074807" y="2576155"/>
            <a:ext cx="2921556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Iconos de Verificación</a:t>
            </a:r>
            <a:endParaRPr b="0" i="0" sz="2000" u="none" cap="none" strike="noStrike"/>
          </a:p>
        </p:txBody>
      </p:sp>
      <p:sp>
        <p:nvSpPr>
          <p:cNvPr id="243" name="Google Shape;243;p23"/>
          <p:cNvSpPr/>
          <p:nvPr/>
        </p:nvSpPr>
        <p:spPr>
          <a:xfrm>
            <a:off x="6074807" y="3020378"/>
            <a:ext cx="3353514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Marcas de verificación verdes (check) para listas de beneficios, en dos tamaños: en línea y grande para gráficos.</a:t>
            </a:r>
            <a:endParaRPr b="0" i="0" sz="1600" u="none" cap="none" strike="noStrike"/>
          </a:p>
        </p:txBody>
      </p:sp>
      <p:pic>
        <p:nvPicPr>
          <p:cNvPr descr="preencoded.png" id="244" name="Google Shape;24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4807" y="4565809"/>
            <a:ext cx="3353514" cy="257246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/>
          <p:nvPr/>
        </p:nvSpPr>
        <p:spPr>
          <a:xfrm>
            <a:off x="6074807" y="7369254"/>
            <a:ext cx="3353514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pic>
        <p:nvPicPr>
          <p:cNvPr descr="preencoded.png" id="246" name="Google Shape;24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85020" y="2402919"/>
            <a:ext cx="616148" cy="61614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/>
          <p:nvPr/>
        </p:nvSpPr>
        <p:spPr>
          <a:xfrm>
            <a:off x="10557867" y="2576155"/>
            <a:ext cx="2567583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000"/>
              <a:buFont typeface="Sora"/>
              <a:buNone/>
            </a:pPr>
            <a:r>
              <a:rPr b="0" i="0" lang="en-US" sz="20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Icono de Menú</a:t>
            </a:r>
            <a:endParaRPr b="0" i="0" sz="2000" u="none" cap="none" strike="noStrike"/>
          </a:p>
        </p:txBody>
      </p:sp>
      <p:sp>
        <p:nvSpPr>
          <p:cNvPr id="248" name="Google Shape;248;p23"/>
          <p:cNvSpPr/>
          <p:nvPr/>
        </p:nvSpPr>
        <p:spPr>
          <a:xfrm>
            <a:off x="10557867" y="3020378"/>
            <a:ext cx="3353633" cy="98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Noto Sans TC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Icono de hamburguesa (navbar colapsado) ubicado arriba a la derecha en la vista móvil.</a:t>
            </a:r>
            <a:endParaRPr b="0" i="0" sz="1600" u="none" cap="none" strike="noStrike"/>
          </a:p>
        </p:txBody>
      </p:sp>
      <p:pic>
        <p:nvPicPr>
          <p:cNvPr descr="preencoded.png" id="249" name="Google Shape;24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57867" y="4237196"/>
            <a:ext cx="821650" cy="8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79907" y="7613456"/>
            <a:ext cx="2350498" cy="6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/>
          <p:nvPr/>
        </p:nvSpPr>
        <p:spPr>
          <a:xfrm>
            <a:off x="793790" y="1785699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Gestión de Imágenes: Optimización y Rendimiento</a:t>
            </a:r>
            <a:endParaRPr b="0" i="0" sz="4450" u="none" cap="none" strike="noStrike"/>
          </a:p>
        </p:txBody>
      </p:sp>
      <p:sp>
        <p:nvSpPr>
          <p:cNvPr id="257" name="Google Shape;257;p24"/>
          <p:cNvSpPr/>
          <p:nvPr/>
        </p:nvSpPr>
        <p:spPr>
          <a:xfrm>
            <a:off x="793790" y="3656886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Todas las imágenes deben tener resoluciones y formatos optimizados para web, priorizando la velocidad de carga y la experiencia de usuario.</a:t>
            </a:r>
            <a:endParaRPr b="0" i="0" sz="1750" u="none" cap="none" strike="noStrike"/>
          </a:p>
        </p:txBody>
      </p:sp>
      <p:sp>
        <p:nvSpPr>
          <p:cNvPr id="258" name="Google Shape;258;p24"/>
          <p:cNvSpPr/>
          <p:nvPr/>
        </p:nvSpPr>
        <p:spPr>
          <a:xfrm>
            <a:off x="793790" y="48646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Resolución</a:t>
            </a:r>
            <a:endParaRPr b="0" i="0" sz="2200" u="none" cap="none" strike="noStrike"/>
          </a:p>
        </p:txBody>
      </p:sp>
      <p:sp>
        <p:nvSpPr>
          <p:cNvPr id="259" name="Google Shape;259;p24"/>
          <p:cNvSpPr/>
          <p:nvPr/>
        </p:nvSpPr>
        <p:spPr>
          <a:xfrm>
            <a:off x="793790" y="5355074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Imágenes de cabecera de al menos 1920px de ancho para pantallas grandes.</a:t>
            </a:r>
            <a:endParaRPr b="0" i="0" sz="1750" u="none" cap="none" strike="noStrike"/>
          </a:p>
        </p:txBody>
      </p:sp>
      <p:sp>
        <p:nvSpPr>
          <p:cNvPr id="260" name="Google Shape;260;p24"/>
          <p:cNvSpPr/>
          <p:nvPr/>
        </p:nvSpPr>
        <p:spPr>
          <a:xfrm>
            <a:off x="5235893" y="48646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Formatos</a:t>
            </a:r>
            <a:endParaRPr b="0" i="0" sz="2200" u="none" cap="none" strike="noStrike"/>
          </a:p>
        </p:txBody>
      </p:sp>
      <p:sp>
        <p:nvSpPr>
          <p:cNvPr id="261" name="Google Shape;261;p24"/>
          <p:cNvSpPr/>
          <p:nvPr/>
        </p:nvSpPr>
        <p:spPr>
          <a:xfrm>
            <a:off x="5235893" y="5355074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prefiere WebP o AVIF para mejor compresión. PNG o SVG para gráficos con texto o transparencias.</a:t>
            </a:r>
            <a:endParaRPr b="0" i="0" sz="1750" u="none" cap="none" strike="noStrike"/>
          </a:p>
        </p:txBody>
      </p:sp>
      <p:sp>
        <p:nvSpPr>
          <p:cNvPr id="262" name="Google Shape;262;p24"/>
          <p:cNvSpPr/>
          <p:nvPr/>
        </p:nvSpPr>
        <p:spPr>
          <a:xfrm>
            <a:off x="9677995" y="48646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Responsividad</a:t>
            </a:r>
            <a:endParaRPr b="0" i="0" sz="2200" u="none" cap="none" strike="noStrike"/>
          </a:p>
        </p:txBody>
      </p:sp>
      <p:sp>
        <p:nvSpPr>
          <p:cNvPr id="263" name="Google Shape;263;p24"/>
          <p:cNvSpPr/>
          <p:nvPr/>
        </p:nvSpPr>
        <p:spPr>
          <a:xfrm>
            <a:off x="9677995" y="5355074"/>
            <a:ext cx="4158615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Uso de </a:t>
            </a:r>
            <a:r>
              <a:rPr b="0" i="0" lang="en-US" sz="1750" u="none" cap="none" strike="noStrike">
                <a:solidFill>
                  <a:srgbClr val="E0D6DE"/>
                </a:solidFill>
                <a:highlight>
                  <a:srgbClr val="141419"/>
                </a:highlight>
                <a:latin typeface="Consolas"/>
                <a:ea typeface="Consolas"/>
                <a:cs typeface="Consolas"/>
                <a:sym typeface="Consolas"/>
              </a:rPr>
              <a:t>srcset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y </a:t>
            </a:r>
            <a:r>
              <a:rPr b="0" i="0" lang="en-US" sz="1750" u="none" cap="none" strike="noStrike">
                <a:solidFill>
                  <a:srgbClr val="E0D6DE"/>
                </a:solidFill>
                <a:highlight>
                  <a:srgbClr val="141419"/>
                </a:highlight>
                <a:latin typeface="Consolas"/>
                <a:ea typeface="Consolas"/>
                <a:cs typeface="Consolas"/>
                <a:sym typeface="Consolas"/>
              </a:rPr>
              <a:t>sizes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para cargar el tamaño justo para cada dispositivo.</a:t>
            </a:r>
            <a:endParaRPr b="0" i="0" sz="1750" u="none" cap="none" strike="noStrike"/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950" y="7638993"/>
            <a:ext cx="1923450" cy="5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793790" y="1530668"/>
            <a:ext cx="774156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Estrategias de Carga y SEO</a:t>
            </a:r>
            <a:endParaRPr b="0" i="0" sz="4450" u="none" cap="none" strike="noStrike"/>
          </a:p>
        </p:txBody>
      </p:sp>
      <p:sp>
        <p:nvSpPr>
          <p:cNvPr id="271" name="Google Shape;271;p25"/>
          <p:cNvSpPr/>
          <p:nvPr/>
        </p:nvSpPr>
        <p:spPr>
          <a:xfrm>
            <a:off x="793790" y="269307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optimización de imágenes es crucial para reducir el tiempo de carga de la página, especialmente en dispositivos móviles.</a:t>
            </a:r>
            <a:endParaRPr b="0" i="0" sz="1750" u="none" cap="none" strike="noStrike"/>
          </a:p>
        </p:txBody>
      </p:sp>
      <p:sp>
        <p:nvSpPr>
          <p:cNvPr id="272" name="Google Shape;272;p25"/>
          <p:cNvSpPr/>
          <p:nvPr/>
        </p:nvSpPr>
        <p:spPr>
          <a:xfrm>
            <a:off x="793790" y="3424476"/>
            <a:ext cx="5586413" cy="283488"/>
          </a:xfrm>
          <a:prstGeom prst="roundRect">
            <a:avLst>
              <a:gd fmla="val 12002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3" name="Google Shape;2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424476"/>
            <a:ext cx="3910489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6550223" y="3424476"/>
            <a:ext cx="623173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70%</a:t>
            </a:r>
            <a:endParaRPr b="0" i="0" sz="2200" u="none" cap="none" strike="noStrike"/>
          </a:p>
        </p:txBody>
      </p:sp>
      <p:sp>
        <p:nvSpPr>
          <p:cNvPr id="275" name="Google Shape;275;p25"/>
          <p:cNvSpPr/>
          <p:nvPr/>
        </p:nvSpPr>
        <p:spPr>
          <a:xfrm>
            <a:off x="793790" y="39913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Compresión JPEG</a:t>
            </a:r>
            <a:endParaRPr b="0" i="0" sz="2200" u="none" cap="none" strike="noStrike"/>
          </a:p>
        </p:txBody>
      </p:sp>
      <p:sp>
        <p:nvSpPr>
          <p:cNvPr id="276" name="Google Shape;276;p25"/>
          <p:cNvSpPr/>
          <p:nvPr/>
        </p:nvSpPr>
        <p:spPr>
          <a:xfrm>
            <a:off x="793790" y="4481751"/>
            <a:ext cx="637960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sugiere una calidad de compresión del 70-80% para reducir el peso sin pérdida de calidad aparente.</a:t>
            </a:r>
            <a:endParaRPr b="0" i="0" sz="1750" u="none" cap="none" strike="noStrike"/>
          </a:p>
        </p:txBody>
      </p:sp>
      <p:sp>
        <p:nvSpPr>
          <p:cNvPr id="277" name="Google Shape;277;p25"/>
          <p:cNvSpPr/>
          <p:nvPr/>
        </p:nvSpPr>
        <p:spPr>
          <a:xfrm>
            <a:off x="7456884" y="3424476"/>
            <a:ext cx="5419844" cy="283488"/>
          </a:xfrm>
          <a:prstGeom prst="roundRect">
            <a:avLst>
              <a:gd fmla="val 12002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8" name="Google Shape;27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3424476"/>
            <a:ext cx="541984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/>
          <p:nvPr/>
        </p:nvSpPr>
        <p:spPr>
          <a:xfrm>
            <a:off x="13046750" y="3424476"/>
            <a:ext cx="789861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100%</a:t>
            </a:r>
            <a:endParaRPr b="0" i="0" sz="2200" u="none" cap="none" strike="noStrike"/>
          </a:p>
        </p:txBody>
      </p:sp>
      <p:sp>
        <p:nvSpPr>
          <p:cNvPr id="280" name="Google Shape;280;p25"/>
          <p:cNvSpPr/>
          <p:nvPr/>
        </p:nvSpPr>
        <p:spPr>
          <a:xfrm>
            <a:off x="7456884" y="39913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Texto ALT</a:t>
            </a:r>
            <a:endParaRPr b="0" i="0" sz="2200" u="none" cap="none" strike="noStrike"/>
          </a:p>
        </p:txBody>
      </p:sp>
      <p:sp>
        <p:nvSpPr>
          <p:cNvPr id="281" name="Google Shape;281;p25"/>
          <p:cNvSpPr/>
          <p:nvPr/>
        </p:nvSpPr>
        <p:spPr>
          <a:xfrm>
            <a:off x="7456884" y="4481751"/>
            <a:ext cx="637972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Todas las imágenes deben llevar un texto ALT descriptivo para mejorar la accesibilidad y el SEO.</a:t>
            </a:r>
            <a:endParaRPr b="0" i="0" sz="1750" u="none" cap="none" strike="noStrike"/>
          </a:p>
        </p:txBody>
      </p:sp>
      <p:sp>
        <p:nvSpPr>
          <p:cNvPr id="282" name="Google Shape;282;p25"/>
          <p:cNvSpPr/>
          <p:nvPr/>
        </p:nvSpPr>
        <p:spPr>
          <a:xfrm>
            <a:off x="1133951" y="5717858"/>
            <a:ext cx="127026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implementará </a:t>
            </a: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lazy loading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para imágenes no críticas, cargándolas bajo demanda según se muestran en pantalla. Esto acelera la apertura inicial en móviles.</a:t>
            </a:r>
            <a:endParaRPr b="0" i="0" sz="1750" u="none" cap="none" strike="noStrike"/>
          </a:p>
        </p:txBody>
      </p:sp>
      <p:sp>
        <p:nvSpPr>
          <p:cNvPr id="283" name="Google Shape;283;p25"/>
          <p:cNvSpPr/>
          <p:nvPr/>
        </p:nvSpPr>
        <p:spPr>
          <a:xfrm>
            <a:off x="793790" y="5462707"/>
            <a:ext cx="30480" cy="1236107"/>
          </a:xfrm>
          <a:prstGeom prst="rect">
            <a:avLst/>
          </a:prstGeom>
          <a:solidFill>
            <a:srgbClr val="97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082" y="7620841"/>
            <a:ext cx="2322325" cy="6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0" name="Google Shape;2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/>
          <p:nvPr/>
        </p:nvSpPr>
        <p:spPr>
          <a:xfrm>
            <a:off x="645081" y="631507"/>
            <a:ext cx="7853839" cy="1151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600"/>
              <a:buFont typeface="Sora"/>
              <a:buNone/>
            </a:pPr>
            <a:r>
              <a:rPr b="0" i="0" lang="en-US" sz="36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Adaptabilidad: Diseño Responsivo</a:t>
            </a:r>
            <a:endParaRPr b="0" i="0" sz="3600" u="none" cap="none" strike="noStrike"/>
          </a:p>
        </p:txBody>
      </p:sp>
      <p:sp>
        <p:nvSpPr>
          <p:cNvPr id="292" name="Google Shape;292;p26"/>
          <p:cNvSpPr/>
          <p:nvPr/>
        </p:nvSpPr>
        <p:spPr>
          <a:xfrm>
            <a:off x="645081" y="2059781"/>
            <a:ext cx="7853839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diseño se adapta perfectamente a escritorio, tablet y móvil mediante el uso estratégico de Media Queries y unidades relativas.</a:t>
            </a:r>
            <a:endParaRPr b="0" i="0" sz="1450" u="none" cap="none" strike="noStrike"/>
          </a:p>
        </p:txBody>
      </p:sp>
      <p:sp>
        <p:nvSpPr>
          <p:cNvPr id="293" name="Google Shape;293;p26"/>
          <p:cNvSpPr/>
          <p:nvPr/>
        </p:nvSpPr>
        <p:spPr>
          <a:xfrm>
            <a:off x="645081" y="2856667"/>
            <a:ext cx="737235" cy="1105853"/>
          </a:xfrm>
          <a:prstGeom prst="roundRect">
            <a:avLst>
              <a:gd fmla="val 360010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4" name="Google Shape;2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467" y="3271361"/>
            <a:ext cx="276463" cy="27646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>
            <a:off x="1566624" y="3040975"/>
            <a:ext cx="2303859" cy="287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Escritorio</a:t>
            </a:r>
            <a:endParaRPr b="0" i="0" sz="1800" u="none" cap="none" strike="noStrike"/>
          </a:p>
        </p:txBody>
      </p:sp>
      <p:sp>
        <p:nvSpPr>
          <p:cNvPr id="296" name="Google Shape;296;p26"/>
          <p:cNvSpPr/>
          <p:nvPr/>
        </p:nvSpPr>
        <p:spPr>
          <a:xfrm>
            <a:off x="1566624" y="3439358"/>
            <a:ext cx="693229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Diseño de cuadrícula completa con menú horizontal fijo.</a:t>
            </a:r>
            <a:endParaRPr b="0" i="0" sz="1450" u="none" cap="none" strike="noStrike"/>
          </a:p>
        </p:txBody>
      </p:sp>
      <p:sp>
        <p:nvSpPr>
          <p:cNvPr id="297" name="Google Shape;297;p26"/>
          <p:cNvSpPr/>
          <p:nvPr/>
        </p:nvSpPr>
        <p:spPr>
          <a:xfrm>
            <a:off x="645081" y="4146828"/>
            <a:ext cx="737235" cy="1356598"/>
          </a:xfrm>
          <a:prstGeom prst="roundRect">
            <a:avLst>
              <a:gd fmla="val 360010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8" name="Google Shape;29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467" y="4686895"/>
            <a:ext cx="276463" cy="27646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>
            <a:off x="1566624" y="4331137"/>
            <a:ext cx="2303859" cy="287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Tablet</a:t>
            </a:r>
            <a:endParaRPr b="0" i="0" sz="1800" u="none" cap="none" strike="noStrike"/>
          </a:p>
        </p:txBody>
      </p:sp>
      <p:sp>
        <p:nvSpPr>
          <p:cNvPr id="300" name="Google Shape;300;p26"/>
          <p:cNvSpPr/>
          <p:nvPr/>
        </p:nvSpPr>
        <p:spPr>
          <a:xfrm>
            <a:off x="1566624" y="4729520"/>
            <a:ext cx="693229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Ajuste de columnas y reducción leve de tamaños de texto para mantener la legibilidad.</a:t>
            </a:r>
            <a:endParaRPr b="0" i="0" sz="1450" u="none" cap="none" strike="noStrike"/>
          </a:p>
        </p:txBody>
      </p:sp>
      <p:sp>
        <p:nvSpPr>
          <p:cNvPr id="301" name="Google Shape;301;p26"/>
          <p:cNvSpPr/>
          <p:nvPr/>
        </p:nvSpPr>
        <p:spPr>
          <a:xfrm>
            <a:off x="645081" y="5687735"/>
            <a:ext cx="737235" cy="1105853"/>
          </a:xfrm>
          <a:prstGeom prst="roundRect">
            <a:avLst>
              <a:gd fmla="val 360010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2" name="Google Shape;30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467" y="6102429"/>
            <a:ext cx="276463" cy="27646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/>
          <p:nvPr/>
        </p:nvSpPr>
        <p:spPr>
          <a:xfrm>
            <a:off x="1566624" y="5872043"/>
            <a:ext cx="2303859" cy="287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00"/>
              <a:buFont typeface="Sora"/>
              <a:buNone/>
            </a:pPr>
            <a:r>
              <a:rPr b="0" i="0" lang="en-US" sz="18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Móvil</a:t>
            </a:r>
            <a:endParaRPr b="0" i="0" sz="1800" u="none" cap="none" strike="noStrike"/>
          </a:p>
        </p:txBody>
      </p:sp>
      <p:sp>
        <p:nvSpPr>
          <p:cNvPr id="304" name="Google Shape;304;p26"/>
          <p:cNvSpPr/>
          <p:nvPr/>
        </p:nvSpPr>
        <p:spPr>
          <a:xfrm>
            <a:off x="1566624" y="6270427"/>
            <a:ext cx="693229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Menú colapsado (hamburguesa) y apilamiento vertical de columnas y tarjetas.</a:t>
            </a:r>
            <a:endParaRPr b="0" i="0" sz="1450" u="none" cap="none" strike="noStrike"/>
          </a:p>
        </p:txBody>
      </p:sp>
      <p:sp>
        <p:nvSpPr>
          <p:cNvPr id="305" name="Google Shape;305;p26"/>
          <p:cNvSpPr/>
          <p:nvPr/>
        </p:nvSpPr>
        <p:spPr>
          <a:xfrm>
            <a:off x="645081" y="7000875"/>
            <a:ext cx="7853839" cy="59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50"/>
              <a:buFont typeface="Noto Sans TC"/>
              <a:buNone/>
            </a:pP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usan puntos de quiebre típicos (768px y 1024px) y unidades relativas (</a:t>
            </a:r>
            <a:r>
              <a:rPr b="0" i="0" lang="en-US" sz="1450" u="none" cap="none" strike="noStrike">
                <a:solidFill>
                  <a:srgbClr val="E0D6DE"/>
                </a:solidFill>
                <a:highlight>
                  <a:srgbClr val="141419"/>
                </a:highlight>
                <a:latin typeface="Consolas"/>
                <a:ea typeface="Consolas"/>
                <a:cs typeface="Consolas"/>
                <a:sym typeface="Consolas"/>
              </a:rPr>
              <a:t>rem</a:t>
            </a: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/</a:t>
            </a:r>
            <a:r>
              <a:rPr b="0" i="0" lang="en-US" sz="1450" u="none" cap="none" strike="noStrike">
                <a:solidFill>
                  <a:srgbClr val="E0D6DE"/>
                </a:solidFill>
                <a:highlight>
                  <a:srgbClr val="141419"/>
                </a:highlight>
                <a:latin typeface="Consolas"/>
                <a:ea typeface="Consolas"/>
                <a:cs typeface="Consolas"/>
                <a:sym typeface="Consolas"/>
              </a:rPr>
              <a:t>em</a:t>
            </a:r>
            <a:r>
              <a:rPr b="0" i="0" lang="en-US" sz="14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) para garantizar una experiencia óptima en cualquier dispositivo.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1375" y="7584501"/>
            <a:ext cx="1949025" cy="6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611273" y="480300"/>
            <a:ext cx="7874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400"/>
              <a:buFont typeface="Sora"/>
              <a:buNone/>
            </a:pPr>
            <a:r>
              <a:rPr b="0" i="0" lang="en-US" sz="340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Maquetación: Estructura de la Página de Inicio</a:t>
            </a:r>
            <a:endParaRPr b="0" i="0" sz="34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611267" y="1881067"/>
            <a:ext cx="7874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El diseño es lineal y seccionado para facilitar la lectura secuencial. El contenido clave se sitúa "por encima del pliegue" para máxima visibilidad.</a:t>
            </a:r>
            <a:endParaRPr b="0" i="0" sz="13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611267" y="2636399"/>
            <a:ext cx="3849900" cy="1680600"/>
          </a:xfrm>
          <a:prstGeom prst="roundRect">
            <a:avLst>
              <a:gd fmla="val 6529" name="adj"/>
            </a:avLst>
          </a:prstGeom>
          <a:solidFill>
            <a:srgbClr val="07070C"/>
          </a:solidFill>
          <a:ln cap="flat" cmpd="sng" w="22850">
            <a:solidFill>
              <a:srgbClr val="3F3F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407" y="2636399"/>
            <a:ext cx="91440" cy="168056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877253" y="2833805"/>
            <a:ext cx="2183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Encabezado Fijo</a:t>
            </a:r>
            <a:endParaRPr b="0" i="0" sz="170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877253" y="3281242"/>
            <a:ext cx="3386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Logo (izquierda) y menú de navegación horizontal (Inicio, Servicios, Mantenimiento, Contacto).</a:t>
            </a:r>
            <a:endParaRPr b="0" i="0" sz="13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4635698" y="2636399"/>
            <a:ext cx="3849900" cy="1680600"/>
          </a:xfrm>
          <a:prstGeom prst="roundRect">
            <a:avLst>
              <a:gd fmla="val 6529" name="adj"/>
            </a:avLst>
          </a:prstGeom>
          <a:solidFill>
            <a:srgbClr val="07070C"/>
          </a:solidFill>
          <a:ln cap="flat" cmpd="sng" w="22850">
            <a:solidFill>
              <a:srgbClr val="3F3F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" name="Google Shape;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2838" y="2636399"/>
            <a:ext cx="91440" cy="168056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4901684" y="2833805"/>
            <a:ext cx="2183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Sección Hero</a:t>
            </a:r>
            <a:endParaRPr b="0" i="0" sz="170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4901684" y="3281242"/>
            <a:ext cx="3386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Ocupa toda la pantalla inicial con imagen de coche, título de bienvenida (H1) y párrafo introductorio.</a:t>
            </a:r>
            <a:endParaRPr b="0" i="0" sz="13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611267" y="4491512"/>
            <a:ext cx="3849900" cy="2117100"/>
          </a:xfrm>
          <a:prstGeom prst="roundRect">
            <a:avLst>
              <a:gd fmla="val 5183" name="adj"/>
            </a:avLst>
          </a:prstGeom>
          <a:solidFill>
            <a:srgbClr val="07070C"/>
          </a:solidFill>
          <a:ln cap="flat" cmpd="sng" w="22850">
            <a:solidFill>
              <a:srgbClr val="3F3F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407" y="4509679"/>
            <a:ext cx="91440" cy="211716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877253" y="4688918"/>
            <a:ext cx="2183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Sección Servicios</a:t>
            </a:r>
            <a:endParaRPr b="0" i="0" sz="17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877253" y="5136354"/>
            <a:ext cx="3386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Tres tarjetas alineadas horizontalmente con icono y texto descriptivo (Publica, Vende, Compra).</a:t>
            </a:r>
            <a:endParaRPr b="0" i="0" sz="135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4635698" y="4491512"/>
            <a:ext cx="3849900" cy="2117100"/>
          </a:xfrm>
          <a:prstGeom prst="roundRect">
            <a:avLst>
              <a:gd fmla="val 5183" name="adj"/>
            </a:avLst>
          </a:prstGeom>
          <a:solidFill>
            <a:srgbClr val="07070C"/>
          </a:solidFill>
          <a:ln cap="flat" cmpd="sng" w="22850">
            <a:solidFill>
              <a:srgbClr val="3F3F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2838" y="4491512"/>
            <a:ext cx="91440" cy="211716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4901684" y="4688918"/>
            <a:ext cx="24090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Sección de opiniones</a:t>
            </a:r>
            <a:endParaRPr b="0" i="0" sz="17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4901684" y="5136354"/>
            <a:ext cx="3386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Esta parte muestra distintas opiniones de clientes con un scroll constante de forma horizontal</a:t>
            </a:r>
            <a:endParaRPr b="0" i="0" sz="13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4901684" y="6131836"/>
            <a:ext cx="3386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</a:pPr>
            <a:r>
              <a:t/>
            </a:r>
            <a:endParaRPr b="0" i="0" sz="1350" u="none" cap="none" strike="noStrike"/>
          </a:p>
        </p:txBody>
      </p:sp>
      <p:pic>
        <p:nvPicPr>
          <p:cNvPr descr="preencoded.png" id="92" name="Google Shape;92;p14"/>
          <p:cNvPicPr preferRelativeResize="0"/>
          <p:nvPr/>
        </p:nvPicPr>
        <p:blipFill rotWithShape="1">
          <a:blip r:embed="rId6">
            <a:alphaModFix/>
          </a:blip>
          <a:srcRect b="0" l="0" r="1584" t="0"/>
          <a:stretch/>
        </p:blipFill>
        <p:spPr>
          <a:xfrm>
            <a:off x="9109651" y="361067"/>
            <a:ext cx="5189601" cy="2531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89602" y="2893016"/>
            <a:ext cx="5189599" cy="209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82702" y="4984591"/>
            <a:ext cx="5189599" cy="16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9082712" y="6915658"/>
            <a:ext cx="510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</a:pPr>
            <a:r>
              <a:t/>
            </a:r>
            <a:endParaRPr b="0" i="0" sz="1350" u="none" cap="none" strike="noStrike"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9">
            <a:alphaModFix/>
          </a:blip>
          <a:srcRect b="0" l="0" r="1970" t="0"/>
          <a:stretch/>
        </p:blipFill>
        <p:spPr>
          <a:xfrm>
            <a:off x="9057451" y="6635773"/>
            <a:ext cx="5241801" cy="1231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4492263" y="117563"/>
            <a:ext cx="535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u="sng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Ordenador</a:t>
            </a:r>
            <a:endParaRPr sz="3400" u="sng">
              <a:solidFill>
                <a:schemeClr val="dk1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275" y="7447475"/>
            <a:ext cx="1762125" cy="7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775" y="975375"/>
            <a:ext cx="5381701" cy="68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21457" l="0" r="0" t="0"/>
          <a:stretch/>
        </p:blipFill>
        <p:spPr>
          <a:xfrm>
            <a:off x="3337475" y="401197"/>
            <a:ext cx="3638725" cy="60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1283"/>
          <a:stretch/>
        </p:blipFill>
        <p:spPr>
          <a:xfrm>
            <a:off x="7716425" y="3071425"/>
            <a:ext cx="3571875" cy="42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7775" y="7486650"/>
            <a:ext cx="1857975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4233150" y="6807400"/>
            <a:ext cx="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5770200" y="6807400"/>
            <a:ext cx="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8417625" y="1534350"/>
            <a:ext cx="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6"/>
          <p:cNvCxnSpPr/>
          <p:nvPr/>
        </p:nvCxnSpPr>
        <p:spPr>
          <a:xfrm>
            <a:off x="10189800" y="1534350"/>
            <a:ext cx="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preencoded.png" id="117" name="Google Shape;1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7250" y="276900"/>
            <a:ext cx="169400" cy="77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220694" y="3174275"/>
            <a:ext cx="296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u="sng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Tablet</a:t>
            </a:r>
            <a:endParaRPr sz="34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125" y="387550"/>
            <a:ext cx="2505075" cy="561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7250" y="276900"/>
            <a:ext cx="169400" cy="77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7"/>
          <p:cNvCxnSpPr/>
          <p:nvPr/>
        </p:nvCxnSpPr>
        <p:spPr>
          <a:xfrm>
            <a:off x="4738138" y="6428600"/>
            <a:ext cx="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7"/>
          <p:cNvCxnSpPr/>
          <p:nvPr/>
        </p:nvCxnSpPr>
        <p:spPr>
          <a:xfrm>
            <a:off x="6275188" y="6428600"/>
            <a:ext cx="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17"/>
          <p:cNvPicPr preferRelativeResize="0"/>
          <p:nvPr/>
        </p:nvPicPr>
        <p:blipFill rotWithShape="1">
          <a:blip r:embed="rId5">
            <a:alphaModFix/>
          </a:blip>
          <a:srcRect b="0" l="0" r="0" t="5660"/>
          <a:stretch/>
        </p:blipFill>
        <p:spPr>
          <a:xfrm>
            <a:off x="8151575" y="2026400"/>
            <a:ext cx="2476500" cy="398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/>
          <p:nvPr/>
        </p:nvCxnSpPr>
        <p:spPr>
          <a:xfrm>
            <a:off x="8621288" y="676600"/>
            <a:ext cx="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10158338" y="676600"/>
            <a:ext cx="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6250" y="7639050"/>
            <a:ext cx="18541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220694" y="3174275"/>
            <a:ext cx="296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u="sng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Móvil</a:t>
            </a:r>
            <a:endParaRPr sz="34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614124" y="482560"/>
            <a:ext cx="7697986" cy="548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450"/>
              <a:buFont typeface="Sora"/>
              <a:buNone/>
            </a:pPr>
            <a:r>
              <a:rPr b="0" i="0" lang="en-US" sz="3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Estructura de Páginas Secundarias</a:t>
            </a:r>
            <a:endParaRPr b="0" i="0" sz="34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614124" y="1294090"/>
            <a:ext cx="13402151" cy="280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Las páginas de Servicios y Contacto mantienen el encabezado fijo y organizan la información en bloques lógicos y diferenciados.</a:t>
            </a:r>
            <a:endParaRPr b="0" i="0" sz="13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614124" y="2035373"/>
            <a:ext cx="6613327" cy="1577697"/>
          </a:xfrm>
          <a:prstGeom prst="roundRect">
            <a:avLst>
              <a:gd fmla="val 6955" name="adj"/>
            </a:avLst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24" y="2012513"/>
            <a:ext cx="6613327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40" y="1772245"/>
            <a:ext cx="526375" cy="52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5417" y="1930122"/>
            <a:ext cx="210503" cy="210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812363" y="2474000"/>
            <a:ext cx="2193608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Página de Servicios</a:t>
            </a:r>
            <a:endParaRPr b="0" i="0" sz="170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812363" y="2853333"/>
            <a:ext cx="6216848" cy="5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Incluye sección "Por qué elegirnos" con lista de beneficios, un Hero secundario y desglose de servicios individuales.</a:t>
            </a:r>
            <a:endParaRPr b="0" i="0" sz="1350" u="none" cap="none" strike="noStrike"/>
          </a:p>
        </p:txBody>
      </p:sp>
      <p:sp>
        <p:nvSpPr>
          <p:cNvPr id="146" name="Google Shape;146;p18"/>
          <p:cNvSpPr/>
          <p:nvPr/>
        </p:nvSpPr>
        <p:spPr>
          <a:xfrm>
            <a:off x="7402830" y="2035373"/>
            <a:ext cx="6613446" cy="1577697"/>
          </a:xfrm>
          <a:prstGeom prst="roundRect">
            <a:avLst>
              <a:gd fmla="val 6955" name="adj"/>
            </a:avLst>
          </a:prstGeom>
          <a:solidFill>
            <a:srgbClr val="0707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2830" y="2012513"/>
            <a:ext cx="6613446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6365" y="1772245"/>
            <a:ext cx="526375" cy="52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04242" y="1930122"/>
            <a:ext cx="210503" cy="210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7601069" y="2474000"/>
            <a:ext cx="2200275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0"/>
              <a:buFont typeface="Sora"/>
              <a:buNone/>
            </a:pPr>
            <a:r>
              <a:rPr b="0" i="0" lang="en-US" sz="17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Página de Contacto</a:t>
            </a:r>
            <a:endParaRPr b="0" i="0" sz="170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7601069" y="2853333"/>
            <a:ext cx="6216968" cy="5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Noto Sans TC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Presenta un formulario de contacto claro, seguido de información de localización, teléfono y correo. Finaliza con un mapa de ubicación.</a:t>
            </a:r>
            <a:endParaRPr b="0" i="0" sz="1350" u="none" cap="none" strike="noStrike"/>
          </a:p>
        </p:txBody>
      </p:sp>
      <p:pic>
        <p:nvPicPr>
          <p:cNvPr descr="preencoded.png" id="152" name="Google Shape;15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4124" y="4007882"/>
            <a:ext cx="6348651" cy="3060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18"/>
          <p:cNvPicPr preferRelativeResize="0"/>
          <p:nvPr/>
        </p:nvPicPr>
        <p:blipFill rotWithShape="1">
          <a:blip r:embed="rId8">
            <a:alphaModFix/>
          </a:blip>
          <a:srcRect b="3920" l="0" r="0" t="0"/>
          <a:stretch/>
        </p:blipFill>
        <p:spPr>
          <a:xfrm>
            <a:off x="7398550" y="4007875"/>
            <a:ext cx="6625226" cy="30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7398544" y="7390805"/>
            <a:ext cx="6625233" cy="280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</a:pPr>
            <a:r>
              <a:t/>
            </a:r>
            <a:endParaRPr b="0" i="0" sz="1350" u="none" cap="none" strike="noStrike"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22375" y="7671542"/>
            <a:ext cx="2008023" cy="5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793790" y="1235750"/>
            <a:ext cx="793265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Paleta de Colores y Función</a:t>
            </a:r>
            <a:endParaRPr b="0" i="0" sz="4450" u="none" cap="none" strike="noStrike"/>
          </a:p>
        </p:txBody>
      </p:sp>
      <p:sp>
        <p:nvSpPr>
          <p:cNvPr id="162" name="Google Shape;162;p19"/>
          <p:cNvSpPr/>
          <p:nvPr/>
        </p:nvSpPr>
        <p:spPr>
          <a:xfrm>
            <a:off x="793790" y="239815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utiliza una paleta reducida para mantener la coherencia visual, con un máximo de tres colores primarios.</a:t>
            </a:r>
            <a:endParaRPr b="0" i="0" sz="175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793790" y="3016210"/>
            <a:ext cx="13042821" cy="2758559"/>
          </a:xfrm>
          <a:prstGeom prst="roundRect">
            <a:avLst>
              <a:gd fmla="val 1233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793790" y="3016210"/>
            <a:ext cx="4347567" cy="2758559"/>
          </a:xfrm>
          <a:prstGeom prst="roundRect">
            <a:avLst>
              <a:gd fmla="val 1233" name="adj"/>
            </a:avLst>
          </a:prstGeom>
          <a:solidFill>
            <a:srgbClr val="1203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020604" y="3243024"/>
            <a:ext cx="343959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Azul Petróleo (#212e40)</a:t>
            </a:r>
            <a:endParaRPr b="0" i="0" sz="220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1020604" y="3733443"/>
            <a:ext cx="389393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Color corporativo principal. Transmite </a:t>
            </a:r>
            <a:r>
              <a:rPr b="1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confianza y profesionalidad</a:t>
            </a:r>
            <a:r>
              <a:rPr b="0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. Usado en encabezados, pie de página y títulos importantes.</a:t>
            </a:r>
            <a:endParaRPr b="0" i="0" sz="175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5141357" y="3016210"/>
            <a:ext cx="4347567" cy="2758559"/>
          </a:xfrm>
          <a:prstGeom prst="rect">
            <a:avLst/>
          </a:prstGeom>
          <a:solidFill>
            <a:srgbClr val="FFA4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5141357" y="3016210"/>
            <a:ext cx="30480" cy="2758559"/>
          </a:xfrm>
          <a:prstGeom prst="roundRect">
            <a:avLst>
              <a:gd fmla="val 111628" name="adj"/>
            </a:avLst>
          </a:prstGeom>
          <a:solidFill>
            <a:srgbClr val="E58A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5368171" y="3243024"/>
            <a:ext cx="351865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Naranja Acento (#ff6a1f)</a:t>
            </a:r>
            <a:endParaRPr b="0" i="0" sz="220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5368171" y="3733443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Color cálido y dinámico. Atrae la </a:t>
            </a:r>
            <a:r>
              <a:rPr b="1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atención y sugiere acción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. Usado para botones, enlaces activos y llamados a la acción (CTA).</a:t>
            </a:r>
            <a:endParaRPr b="0" i="0" sz="175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9488924" y="3016210"/>
            <a:ext cx="4347567" cy="2758559"/>
          </a:xfrm>
          <a:prstGeom prst="rect">
            <a:avLst/>
          </a:prstGeom>
          <a:solidFill>
            <a:srgbClr val="E0D6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9488924" y="3016210"/>
            <a:ext cx="30480" cy="2758559"/>
          </a:xfrm>
          <a:prstGeom prst="roundRect">
            <a:avLst>
              <a:gd fmla="val 111628" name="adj"/>
            </a:avLst>
          </a:prstGeom>
          <a:solidFill>
            <a:srgbClr val="C6BC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9715738" y="32430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Blanco / Grises</a:t>
            </a:r>
            <a:endParaRPr b="0" i="0" sz="22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9715738" y="3733443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Fondos principales (</a:t>
            </a:r>
            <a:r>
              <a:rPr b="0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#FFFFFF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 y </a:t>
            </a:r>
            <a:r>
              <a:rPr b="0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#F5F5F5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) y texto principal (</a:t>
            </a:r>
            <a:r>
              <a:rPr b="0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#222222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). Garantizan </a:t>
            </a:r>
            <a:r>
              <a:rPr b="1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legibilidad y contraste</a:t>
            </a:r>
            <a:r>
              <a:rPr b="0" i="0" lang="en-US" sz="1750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.</a:t>
            </a:r>
            <a:endParaRPr b="0" i="0" sz="175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93790" y="6029920"/>
            <a:ext cx="13042821" cy="963811"/>
          </a:xfrm>
          <a:prstGeom prst="roundRect">
            <a:avLst>
              <a:gd fmla="val 3530" name="adj"/>
            </a:avLst>
          </a:prstGeom>
          <a:solidFill>
            <a:srgbClr val="0018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6" name="Google Shape;1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6389251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1530906" y="6313408"/>
            <a:ext cx="1207889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El Azul Secundario (#1D4ED8) se reserva para el estado </a:t>
            </a:r>
            <a:r>
              <a:rPr b="1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hover</a:t>
            </a:r>
            <a:r>
              <a:rPr b="0" i="0" lang="en-US" sz="175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 de los enlaces, reforzando la interactividad.</a:t>
            </a:r>
            <a:endParaRPr b="0" i="0" sz="1750" u="none" cap="none" strike="noStrike"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0974" y="7684508"/>
            <a:ext cx="2079425" cy="54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793790" y="1176337"/>
            <a:ext cx="962667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4450"/>
              <a:buFont typeface="Sora"/>
              <a:buNone/>
            </a:pPr>
            <a:r>
              <a:rPr b="0" i="0" lang="en-US" sz="44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Tipografía: Claridad y Coherencia</a:t>
            </a:r>
            <a:endParaRPr b="0" i="0" sz="445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793790" y="233874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prioriza la legibilidad con fuentes sans-serif, utilizando diferentes pesos para establecer una jerarquía clara.</a:t>
            </a:r>
            <a:endParaRPr b="0" i="0" sz="175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793790" y="321194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1530906" y="32898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Fuente Principal</a:t>
            </a:r>
            <a:endParaRPr b="0" i="0" sz="2200" u="none" cap="none" strike="noStrike"/>
          </a:p>
        </p:txBody>
      </p:sp>
      <p:sp>
        <p:nvSpPr>
          <p:cNvPr id="188" name="Google Shape;188;p20"/>
          <p:cNvSpPr/>
          <p:nvPr/>
        </p:nvSpPr>
        <p:spPr>
          <a:xfrm>
            <a:off x="1530906" y="3870960"/>
            <a:ext cx="550759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Franklin Gothic Medium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(con Arial/sans-serif de respaldo). Moderna, con buen espaciado para cuerpo de texto y formularios.</a:t>
            </a:r>
            <a:endParaRPr b="0" i="0" sz="175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793790" y="541329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62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530906" y="54911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Sora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Fuente de Títulos</a:t>
            </a:r>
            <a:endParaRPr b="0" i="0" sz="220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1530906" y="6072307"/>
            <a:ext cx="55075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1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Inter</a:t>
            </a: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 (sans-serif) para H1 y H2, proporcionando un contraste ligero y moderno en el diseño.</a:t>
            </a:r>
            <a:endParaRPr b="0" i="0" sz="175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7939683" y="3211949"/>
            <a:ext cx="4953714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3550"/>
              <a:buFont typeface="Sora"/>
              <a:buNone/>
            </a:pPr>
            <a:r>
              <a:rPr b="0" i="0" lang="en-US" sz="35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Jerarquía Tipográfica</a:t>
            </a:r>
            <a:endParaRPr b="0" i="0" sz="35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7939683" y="4005739"/>
            <a:ext cx="590454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H1: ~32px (2rem)</a:t>
            </a:r>
            <a:endParaRPr b="0" i="0" sz="1750" u="none" cap="none" strike="noStrike"/>
          </a:p>
        </p:txBody>
      </p:sp>
      <p:sp>
        <p:nvSpPr>
          <p:cNvPr id="194" name="Google Shape;194;p20"/>
          <p:cNvSpPr/>
          <p:nvPr/>
        </p:nvSpPr>
        <p:spPr>
          <a:xfrm>
            <a:off x="7939683" y="4572714"/>
            <a:ext cx="590454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H2: ~26-29px (1.6-1.8rem)</a:t>
            </a:r>
            <a:endParaRPr b="0" i="0" sz="175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7939683" y="5139690"/>
            <a:ext cx="590454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Párrafo: ~16px (1rem)</a:t>
            </a:r>
            <a:endParaRPr b="0" i="0" sz="175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7599521" y="3211949"/>
            <a:ext cx="30480" cy="2290643"/>
          </a:xfrm>
          <a:prstGeom prst="rect">
            <a:avLst/>
          </a:prstGeom>
          <a:solidFill>
            <a:srgbClr val="97B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7599521" y="575774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Noto Sans TC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 recomienda no usar más de 2–3 familias distintas para mantener la coherencia visual.</a:t>
            </a:r>
            <a:endParaRPr b="0" i="0" sz="1750" u="none" cap="none" strike="noStrike"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7495" y="7630836"/>
            <a:ext cx="2162905" cy="5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/>
          <p:nvPr/>
        </p:nvSpPr>
        <p:spPr>
          <a:xfrm>
            <a:off x="424577" y="333613"/>
            <a:ext cx="5935623" cy="378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97B8FF"/>
              </a:buClr>
              <a:buSzPts val="2350"/>
              <a:buFont typeface="Sora"/>
              <a:buNone/>
            </a:pPr>
            <a:r>
              <a:rPr b="0" i="0" lang="en-US" sz="2350" u="none" cap="none" strike="noStrike">
                <a:solidFill>
                  <a:srgbClr val="97B8FF"/>
                </a:solidFill>
                <a:latin typeface="Sora"/>
                <a:ea typeface="Sora"/>
                <a:cs typeface="Sora"/>
                <a:sym typeface="Sora"/>
              </a:rPr>
              <a:t>Mapa de Navegación: Simple y Directo</a:t>
            </a:r>
            <a:endParaRPr b="0" i="0" sz="2350" u="none" cap="none" strike="noStrike"/>
          </a:p>
        </p:txBody>
      </p:sp>
      <p:sp>
        <p:nvSpPr>
          <p:cNvPr id="205" name="Google Shape;205;p21"/>
          <p:cNvSpPr/>
          <p:nvPr/>
        </p:nvSpPr>
        <p:spPr>
          <a:xfrm>
            <a:off x="424577" y="955119"/>
            <a:ext cx="13781246" cy="194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950"/>
              <a:buFont typeface="Noto Sans TC"/>
              <a:buNone/>
            </a:pPr>
            <a:r>
              <a:rPr b="0" i="0" lang="en-US" sz="9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La navegación se organiza en un menú fijo superior, asegurando que el usuario pueda acceder al contenido deseado con facilidad.</a:t>
            </a:r>
            <a:endParaRPr b="0" i="0" sz="950" u="none" cap="none" strike="noStrike"/>
          </a:p>
        </p:txBody>
      </p:sp>
      <p:pic>
        <p:nvPicPr>
          <p:cNvPr descr="preencoded.png" id="206" name="Google Shape;2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231" y="1285637"/>
            <a:ext cx="13560864" cy="767393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/>
          <p:nvPr/>
        </p:nvSpPr>
        <p:spPr>
          <a:xfrm>
            <a:off x="10707591" y="2248338"/>
            <a:ext cx="3100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Inicio</a:t>
            </a:r>
            <a:endParaRPr b="0" i="0" sz="135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10707591" y="2746179"/>
            <a:ext cx="47544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Sección: Servicios y Testimonios.</a:t>
            </a:r>
            <a:endParaRPr b="0" i="0" sz="1050" u="none" cap="none" strike="noStrike"/>
          </a:p>
        </p:txBody>
      </p:sp>
      <p:pic>
        <p:nvPicPr>
          <p:cNvPr descr="preencoded.png" id="209" name="Google Shape;2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9595" y="2247477"/>
            <a:ext cx="413432" cy="413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5271" y="3763393"/>
            <a:ext cx="413432" cy="413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/>
          <p:nvPr/>
        </p:nvSpPr>
        <p:spPr>
          <a:xfrm>
            <a:off x="4200779" y="3762317"/>
            <a:ext cx="3100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Servicios</a:t>
            </a:r>
            <a:endParaRPr b="0" i="0" sz="1350" u="none" cap="none" strike="noStrike"/>
          </a:p>
        </p:txBody>
      </p:sp>
      <p:sp>
        <p:nvSpPr>
          <p:cNvPr id="212" name="Google Shape;212;p21"/>
          <p:cNvSpPr/>
          <p:nvPr/>
        </p:nvSpPr>
        <p:spPr>
          <a:xfrm>
            <a:off x="10707591" y="5280171"/>
            <a:ext cx="3100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Opiniones</a:t>
            </a:r>
            <a:endParaRPr b="0" i="0" sz="135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10707591" y="5778012"/>
            <a:ext cx="4754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Página que muestra los terstimonios de forma más extensa.</a:t>
            </a:r>
            <a:endParaRPr b="0" i="0" sz="1050" u="none" cap="none" strike="noStrike"/>
          </a:p>
        </p:txBody>
      </p:sp>
      <p:pic>
        <p:nvPicPr>
          <p:cNvPr descr="preencoded.png" id="214" name="Google Shape;21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99595" y="5279309"/>
            <a:ext cx="413432" cy="413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/>
          <p:nvPr/>
        </p:nvSpPr>
        <p:spPr>
          <a:xfrm>
            <a:off x="4202932" y="6796087"/>
            <a:ext cx="31008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50"/>
              <a:buFont typeface="Sora"/>
              <a:buNone/>
            </a:pPr>
            <a:r>
              <a:rPr b="0" i="0" lang="en-US" sz="1350" u="none" cap="none" strike="noStrike">
                <a:solidFill>
                  <a:srgbClr val="E0D6DE"/>
                </a:solidFill>
                <a:latin typeface="Sora"/>
                <a:ea typeface="Sora"/>
                <a:cs typeface="Sora"/>
                <a:sym typeface="Sora"/>
              </a:rPr>
              <a:t>Contacto</a:t>
            </a:r>
            <a:endParaRPr b="0" i="0" sz="1350" u="none" cap="none" strike="noStrike"/>
          </a:p>
        </p:txBody>
      </p:sp>
      <p:sp>
        <p:nvSpPr>
          <p:cNvPr id="216" name="Google Shape;216;p21"/>
          <p:cNvSpPr/>
          <p:nvPr/>
        </p:nvSpPr>
        <p:spPr>
          <a:xfrm>
            <a:off x="2549206" y="7293927"/>
            <a:ext cx="47544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050"/>
              <a:buFont typeface="Noto Sans TC"/>
              <a:buNone/>
            </a:pPr>
            <a:r>
              <a:rPr b="0" i="0" lang="en-US" sz="1050" u="none" cap="none" strike="noStrike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rPr>
              <a:t>Página independiente con formulario.</a:t>
            </a:r>
            <a:endParaRPr b="0" i="0" sz="1050" u="none" cap="none" strike="noStrike"/>
          </a:p>
        </p:txBody>
      </p:sp>
      <p:pic>
        <p:nvPicPr>
          <p:cNvPr descr="preencoded.png" id="217" name="Google Shape;21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5271" y="6795226"/>
            <a:ext cx="413432" cy="41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09410" y="7587113"/>
            <a:ext cx="2220985" cy="5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678900" y="2294763"/>
            <a:ext cx="300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VendemosTuCoche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├── Inicio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├── Servicios destacados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└── Opiniones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├── Servicios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├── Por qué elegirnos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├── Servicios detallados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   └── CTA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│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└── Contacto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    ├── Formulario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    ├── Información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    └── Mapa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